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4"/>
  </p:sldMasterIdLst>
  <p:notesMasterIdLst>
    <p:notesMasterId r:id="rId7"/>
  </p:notesMasterIdLst>
  <p:sldIdLst>
    <p:sldId id="303" r:id="rId5"/>
    <p:sldId id="27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URALIDAD" id="{6AF3D7E9-1B90-48D0-8528-87EBC781F106}">
          <p14:sldIdLst>
            <p14:sldId id="303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CB-1082-4AF4-B890-93F1D47D0184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9E7-A679-468E-80F2-87C84855E5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1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9C0B-72F5-4514-9C72-9ACBA258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03D5B-F820-4969-BDAA-7DAC20E2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447D6-8D3F-4765-A889-D989E24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7C74E-A75A-4D92-8085-C62836E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89DCE-34B1-4305-952C-A2961992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1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220A-9E14-471C-BCF3-BBCCCC9F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A8171C-FFB0-48BD-8293-31DB09B68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89779-6700-4E00-8D41-8B4653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AD6E-1A5C-4F26-8756-60EED9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DB0E8-D0A0-4AC9-8EF0-52A49240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97BD8-CFC1-4A92-BC2D-719EFB541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FDE28-3A27-4B7A-8A6B-023D9ECC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7524D-043F-4CB5-A3F6-5968F5F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EB882-D7E8-4FA6-BF93-4D18FDE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1A54-8925-4C55-A333-45F4D668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07417-15CF-4F0A-8041-0CD47CB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797E9-8D7E-4567-AE91-6EA35888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B448-58C8-4381-B2BC-FDF0AAA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17526-9BA7-4B1A-98CE-35558D0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4BA0-8AC7-4763-8C1D-7C3A785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14F4-D9E8-4FA5-8762-ADF4210A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8D83F-A03C-4DA1-AB51-B64DA3D9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790DA-F6C6-476C-857B-4FEC223A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FBD69-8C46-46AE-81F1-F522686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3A95E-571F-4846-A505-4CACB579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27146-9BB9-48C5-A799-7CBBC844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31C70-8260-49D1-B473-143EF03F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66371-72BA-4FC1-A7C5-C08C8119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81BE2-627B-4018-8834-AF8D65F2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2DFFE-22A7-4ADA-9883-335E944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02FE7D-F2AF-40B7-BA07-DE36F4F6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9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D1D2-5E92-4B76-BE43-7870663E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6ED09-6F8D-4D81-A93C-75C223CF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314B7-64D9-4782-A228-7BC4E09D3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8DEB5-331E-48AC-8E8D-675FBC2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821158-39E6-4A82-8BA8-6BF1B5A4F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A9A2-E182-449E-8A64-F62E8381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8EE256-508D-4DD8-8384-2778DBA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5E275-6544-4F9E-869E-C80D488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50FD5-BF99-41E1-A32F-724CB63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87EEEE-4B71-4150-B4CC-FA19AB5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56B384-73D1-4B3A-8FA7-8D928BA4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2319D7-DA55-47E4-A1AF-F4A8389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DBB01-A530-43ED-9825-C9FC482E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29A751-6588-49E5-9F0F-04AD0BC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EE020C-5B0D-4482-9205-8CBC7CA4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71075-794C-4893-9D3F-38C61E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228AB5-C1F8-448D-A742-0BEF6D38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A4686-1803-47AD-A727-84BE435E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621B2-91C1-4D71-8BC0-CEB2AC7F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6D8CD-55B0-4DCE-8B42-E848EADE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9FA1F-03F7-44C1-8F9F-F160DEE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A7FC-B658-4BC9-B14B-0DB0EA9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F2FE8-DDD4-41EA-8DD6-9A113CD40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17D5A-8D6E-4782-B998-E71F74A0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461DB-4D25-40E3-BDDF-6B47B026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E340D-5DC1-4A78-839D-344E4102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FC202-7AFA-4A05-BF97-2F79DC4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F390F-FBEA-4FA5-A76B-C7D55C14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BC8-AA77-4905-A139-05F55E4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327A4-5CA2-45B1-9F14-A3F6F789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01DCF-17F2-4C4C-89E5-AC6E1D8B3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00495-7603-4F52-8A69-C775402DE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4870"/>
          </a:xfrm>
        </p:spPr>
        <p:txBody>
          <a:bodyPr>
            <a:normAutofit/>
          </a:bodyPr>
          <a:lstStyle/>
          <a:p>
            <a:pPr algn="ctr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ARBOL DE PROBLEMAS DE RURALIDAD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176BF13-73DF-E944-B0F5-C11F7244AA76}"/>
              </a:ext>
            </a:extLst>
          </p:cNvPr>
          <p:cNvSpPr/>
          <p:nvPr/>
        </p:nvSpPr>
        <p:spPr>
          <a:xfrm>
            <a:off x="2214563" y="3209661"/>
            <a:ext cx="7443025" cy="4801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Deficiencias en del modelo de gestión integral de residuos adaptado a las condiciones de la ruralidad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4070B9-3C17-724B-A24C-A34002D4CB21}"/>
              </a:ext>
            </a:extLst>
          </p:cNvPr>
          <p:cNvSpPr/>
          <p:nvPr/>
        </p:nvSpPr>
        <p:spPr>
          <a:xfrm>
            <a:off x="1310688" y="4094707"/>
            <a:ext cx="3983591" cy="5404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Ausencia de esquemas diferenciales en las zonas de difícil acceso a las cuales no llega el servicio público de aseo y la gestión integral de residuos sólidos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A0C0C4-28B0-784C-B61A-FD1866686865}"/>
              </a:ext>
            </a:extLst>
          </p:cNvPr>
          <p:cNvSpPr/>
          <p:nvPr/>
        </p:nvSpPr>
        <p:spPr>
          <a:xfrm>
            <a:off x="6495216" y="4051754"/>
            <a:ext cx="1616635" cy="700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Debilidades en la planeación de la ruralidad para la gestión integral de residuos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05B6B6-5DCA-F643-BF28-AB6D3BA50D72}"/>
              </a:ext>
            </a:extLst>
          </p:cNvPr>
          <p:cNvSpPr/>
          <p:nvPr/>
        </p:nvSpPr>
        <p:spPr>
          <a:xfrm>
            <a:off x="10103646" y="4194835"/>
            <a:ext cx="1616869" cy="981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Insuficiente cobertura de todas las actividades complementarias que componen la prestación del servicio público de aseo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F74E156-150E-B747-BBF8-7844FB731291}"/>
              </a:ext>
            </a:extLst>
          </p:cNvPr>
          <p:cNvSpPr/>
          <p:nvPr/>
        </p:nvSpPr>
        <p:spPr>
          <a:xfrm>
            <a:off x="1310688" y="5186956"/>
            <a:ext cx="1892808" cy="13344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Deficiencias en la información relacionadas con la cantidad y tipo de residuos que se producen en la ruralidad, arbolado, metros cuadrados a intervenir de corte de césped y lavado de áreas públicas y demás variables que influyen en la gestión integral de residuos sólidos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43D1D30-EC36-A140-9A68-8F67F9891B17}"/>
              </a:ext>
            </a:extLst>
          </p:cNvPr>
          <p:cNvSpPr/>
          <p:nvPr/>
        </p:nvSpPr>
        <p:spPr>
          <a:xfrm>
            <a:off x="3745596" y="5186956"/>
            <a:ext cx="1299071" cy="1244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cantidad de alternativas para el aprovechamiento </a:t>
            </a:r>
            <a:r>
              <a:rPr lang="es-CO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situ </a:t>
            </a: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residuos generados en el área rural</a:t>
            </a:r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18BD7A2-D5C6-7149-ADAF-DA897724CB14}"/>
              </a:ext>
            </a:extLst>
          </p:cNvPr>
          <p:cNvSpPr/>
          <p:nvPr/>
        </p:nvSpPr>
        <p:spPr>
          <a:xfrm>
            <a:off x="10297527" y="5552430"/>
            <a:ext cx="1229106" cy="7309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Heterogeneidad en las zonas definidas como rurales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3DB2A51-B6DB-7A41-BA9C-745483949BED}"/>
              </a:ext>
            </a:extLst>
          </p:cNvPr>
          <p:cNvSpPr/>
          <p:nvPr/>
        </p:nvSpPr>
        <p:spPr>
          <a:xfrm>
            <a:off x="1625602" y="1872332"/>
            <a:ext cx="2319660" cy="9841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Debilidad en la gestión de residuos, en las zonas que no cuenten con vías habilitadas y con viviendas rurales dispersas.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4E3EA03-4471-A640-80BE-B558B076B620}"/>
              </a:ext>
            </a:extLst>
          </p:cNvPr>
          <p:cNvSpPr/>
          <p:nvPr/>
        </p:nvSpPr>
        <p:spPr>
          <a:xfrm>
            <a:off x="2514764" y="656934"/>
            <a:ext cx="1575439" cy="9087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 nivel de prácticas inadecuadas en la gestión de residuos: quemas, enterramientos y arrojos en cuerpos de agua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5D579A9-C67C-DA4E-9F3C-5AD94E9D5D04}"/>
              </a:ext>
            </a:extLst>
          </p:cNvPr>
          <p:cNvSpPr/>
          <p:nvPr/>
        </p:nvSpPr>
        <p:spPr>
          <a:xfrm>
            <a:off x="5191983" y="1907094"/>
            <a:ext cx="2022236" cy="8443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Incremento de reclamaciones por la facturación del servicio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385EA48-EB9D-3942-91CA-50A060D5130F}"/>
              </a:ext>
            </a:extLst>
          </p:cNvPr>
          <p:cNvSpPr/>
          <p:nvPr/>
        </p:nvSpPr>
        <p:spPr>
          <a:xfrm>
            <a:off x="4776897" y="875199"/>
            <a:ext cx="1497240" cy="671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Debilidad en la cultura de pago por la prestación del servicio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B4558DA-1B26-2847-B77C-B983A4EE50F9}"/>
              </a:ext>
            </a:extLst>
          </p:cNvPr>
          <p:cNvSpPr/>
          <p:nvPr/>
        </p:nvSpPr>
        <p:spPr>
          <a:xfrm>
            <a:off x="6382954" y="856298"/>
            <a:ext cx="1393732" cy="6696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Bajos niveles de recaudo del servicio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BDF1B90-F754-E24B-BA2F-5F6F61FCFD4D}"/>
              </a:ext>
            </a:extLst>
          </p:cNvPr>
          <p:cNvSpPr/>
          <p:nvPr/>
        </p:nvSpPr>
        <p:spPr>
          <a:xfrm>
            <a:off x="8613773" y="1920607"/>
            <a:ext cx="2740027" cy="871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Solicitudes de usuarios del sector rural para la implementación de otras actividades complementarias del servicio público de aseo adicionales a la recolección y transporte de residuos sólidos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1F57D95-CFF3-CA4E-BC49-04E28F76C58D}"/>
              </a:ext>
            </a:extLst>
          </p:cNvPr>
          <p:cNvSpPr/>
          <p:nvPr/>
        </p:nvSpPr>
        <p:spPr>
          <a:xfrm>
            <a:off x="8951560" y="843216"/>
            <a:ext cx="2064451" cy="716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 percepción en la prestación del servicio público de aseo en las áreas rurales</a:t>
            </a:r>
          </a:p>
        </p:txBody>
      </p:sp>
      <p:cxnSp>
        <p:nvCxnSpPr>
          <p:cNvPr id="25" name="Conector angular 24"/>
          <p:cNvCxnSpPr>
            <a:stCxn id="8" idx="0"/>
            <a:endCxn id="5" idx="2"/>
          </p:cNvCxnSpPr>
          <p:nvPr/>
        </p:nvCxnSpPr>
        <p:spPr>
          <a:xfrm rot="5400000" flipH="1" flipV="1">
            <a:off x="2503867" y="4388339"/>
            <a:ext cx="551842" cy="1045392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r 28"/>
          <p:cNvCxnSpPr>
            <a:stCxn id="10" idx="0"/>
            <a:endCxn id="5" idx="2"/>
          </p:cNvCxnSpPr>
          <p:nvPr/>
        </p:nvCxnSpPr>
        <p:spPr>
          <a:xfrm rot="16200000" flipV="1">
            <a:off x="3572887" y="4364711"/>
            <a:ext cx="551842" cy="109264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stCxn id="12" idx="0"/>
            <a:endCxn id="7" idx="2"/>
          </p:cNvCxnSpPr>
          <p:nvPr/>
        </p:nvCxnSpPr>
        <p:spPr>
          <a:xfrm flipV="1">
            <a:off x="10912080" y="5176099"/>
            <a:ext cx="1" cy="37633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5" idx="0"/>
            <a:endCxn id="4" idx="2"/>
          </p:cNvCxnSpPr>
          <p:nvPr/>
        </p:nvCxnSpPr>
        <p:spPr>
          <a:xfrm rot="5400000" flipH="1" flipV="1">
            <a:off x="4416827" y="2575458"/>
            <a:ext cx="404907" cy="2633592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cxnSpLocks/>
            <a:stCxn id="6" idx="0"/>
            <a:endCxn id="4" idx="2"/>
          </p:cNvCxnSpPr>
          <p:nvPr/>
        </p:nvCxnSpPr>
        <p:spPr>
          <a:xfrm rot="16200000" flipV="1">
            <a:off x="6438828" y="3187048"/>
            <a:ext cx="361954" cy="136745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cxnSpLocks/>
          </p:cNvCxnSpPr>
          <p:nvPr/>
        </p:nvCxnSpPr>
        <p:spPr>
          <a:xfrm rot="16200000" flipV="1">
            <a:off x="8182435" y="1453669"/>
            <a:ext cx="505035" cy="497600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>
            <a:stCxn id="4" idx="0"/>
            <a:endCxn id="13" idx="2"/>
          </p:cNvCxnSpPr>
          <p:nvPr/>
        </p:nvCxnSpPr>
        <p:spPr>
          <a:xfrm rot="16200000" flipV="1">
            <a:off x="4184153" y="1457738"/>
            <a:ext cx="353202" cy="31506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>
            <a:stCxn id="4" idx="0"/>
            <a:endCxn id="16" idx="2"/>
          </p:cNvCxnSpPr>
          <p:nvPr/>
        </p:nvCxnSpPr>
        <p:spPr>
          <a:xfrm rot="5400000" flipH="1" flipV="1">
            <a:off x="5840491" y="2847052"/>
            <a:ext cx="458195" cy="2670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>
            <a:stCxn id="4" idx="0"/>
            <a:endCxn id="19" idx="2"/>
          </p:cNvCxnSpPr>
          <p:nvPr/>
        </p:nvCxnSpPr>
        <p:spPr>
          <a:xfrm rot="5400000" flipH="1" flipV="1">
            <a:off x="7751288" y="977163"/>
            <a:ext cx="417286" cy="40477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>
            <a:cxnSpLocks/>
            <a:stCxn id="13" idx="0"/>
          </p:cNvCxnSpPr>
          <p:nvPr/>
        </p:nvCxnSpPr>
        <p:spPr>
          <a:xfrm rot="16200000" flipV="1">
            <a:off x="1753958" y="840857"/>
            <a:ext cx="321554" cy="17413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r 51"/>
          <p:cNvCxnSpPr>
            <a:stCxn id="13" idx="0"/>
            <a:endCxn id="15" idx="2"/>
          </p:cNvCxnSpPr>
          <p:nvPr/>
        </p:nvCxnSpPr>
        <p:spPr>
          <a:xfrm rot="5400000" flipH="1" flipV="1">
            <a:off x="2890610" y="1460458"/>
            <a:ext cx="306697" cy="5170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stCxn id="16" idx="0"/>
            <a:endCxn id="17" idx="2"/>
          </p:cNvCxnSpPr>
          <p:nvPr/>
        </p:nvCxnSpPr>
        <p:spPr>
          <a:xfrm rot="16200000" flipV="1">
            <a:off x="5684150" y="1388143"/>
            <a:ext cx="360319" cy="6775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r 57"/>
          <p:cNvCxnSpPr>
            <a:stCxn id="16" idx="0"/>
            <a:endCxn id="18" idx="2"/>
          </p:cNvCxnSpPr>
          <p:nvPr/>
        </p:nvCxnSpPr>
        <p:spPr>
          <a:xfrm rot="5400000" flipH="1" flipV="1">
            <a:off x="6450896" y="1278171"/>
            <a:ext cx="381128" cy="8767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/>
          <p:cNvCxnSpPr>
            <a:stCxn id="19" idx="0"/>
            <a:endCxn id="20" idx="2"/>
          </p:cNvCxnSpPr>
          <p:nvPr/>
        </p:nvCxnSpPr>
        <p:spPr>
          <a:xfrm flipH="1" flipV="1">
            <a:off x="9983786" y="1559325"/>
            <a:ext cx="1" cy="361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212135" y="4487221"/>
            <a:ext cx="621327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CAUSAS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FEB67981-C8ED-4DC8-9031-6A5D98B57942}"/>
              </a:ext>
            </a:extLst>
          </p:cNvPr>
          <p:cNvSpPr txBox="1"/>
          <p:nvPr/>
        </p:nvSpPr>
        <p:spPr>
          <a:xfrm rot="16200000">
            <a:off x="59265" y="2068879"/>
            <a:ext cx="672000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456BD6B4-AB20-43B3-95D5-0AE4554CC7F7}"/>
              </a:ext>
            </a:extLst>
          </p:cNvPr>
          <p:cNvSpPr/>
          <p:nvPr/>
        </p:nvSpPr>
        <p:spPr>
          <a:xfrm>
            <a:off x="422159" y="250326"/>
            <a:ext cx="1314581" cy="1276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Ausencia de cobertura en la gestión de residuos sólidos especiales, mezclados y otros que no deberían ser gestionados por el prestador del servicio público de aseo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DBEB8C77-FFC4-4951-9C74-AAAAA9A41539}"/>
              </a:ext>
            </a:extLst>
          </p:cNvPr>
          <p:cNvSpPr/>
          <p:nvPr/>
        </p:nvSpPr>
        <p:spPr>
          <a:xfrm>
            <a:off x="6652910" y="5217742"/>
            <a:ext cx="1307021" cy="700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Desactualización de la estratificación</a:t>
            </a:r>
          </a:p>
        </p:txBody>
      </p:sp>
      <p:cxnSp>
        <p:nvCxnSpPr>
          <p:cNvPr id="61" name="Conector angular 28">
            <a:extLst>
              <a:ext uri="{FF2B5EF4-FFF2-40B4-BE49-F238E27FC236}">
                <a16:creationId xmlns:a16="http://schemas.microsoft.com/office/drawing/2014/main" id="{7FD63DAA-DA9A-4144-B75D-930E0671FE98}"/>
              </a:ext>
            </a:extLst>
          </p:cNvPr>
          <p:cNvCxnSpPr>
            <a:cxnSpLocks/>
            <a:stCxn id="59" idx="0"/>
            <a:endCxn id="6" idx="2"/>
          </p:cNvCxnSpPr>
          <p:nvPr/>
        </p:nvCxnSpPr>
        <p:spPr>
          <a:xfrm rot="16200000" flipV="1">
            <a:off x="7072065" y="4983385"/>
            <a:ext cx="465826" cy="2887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2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53896" y="320040"/>
            <a:ext cx="8567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ARBOL DE OBJETIVOS </a:t>
            </a:r>
            <a:r>
              <a:rPr lang="es-CO" sz="1100" dirty="0">
                <a:latin typeface="Arial" panose="020B0604020202020204" pitchFamily="34" charset="0"/>
                <a:cs typeface="Arial" panose="020B0604020202020204" pitchFamily="34" charset="0"/>
              </a:rPr>
              <a:t>GESTION DE RESIDUOS SOLIDOS EN EL AREA RURAL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176BF13-73DF-E944-B0F5-C11F7244AA76}"/>
              </a:ext>
            </a:extLst>
          </p:cNvPr>
          <p:cNvSpPr/>
          <p:nvPr/>
        </p:nvSpPr>
        <p:spPr>
          <a:xfrm>
            <a:off x="782930" y="2755561"/>
            <a:ext cx="10880067" cy="4535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 de un modelo de gestión integral de residuos adaptado a las condiciones de la ruralidad</a:t>
            </a: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C4070B9-3C17-724B-A24C-A34002D4CB21}"/>
              </a:ext>
            </a:extLst>
          </p:cNvPr>
          <p:cNvSpPr/>
          <p:nvPr/>
        </p:nvSpPr>
        <p:spPr>
          <a:xfrm>
            <a:off x="1799685" y="3348784"/>
            <a:ext cx="3158375" cy="715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 esquemas diferenciales en  zonas con características particulares, como difícil acceso, como estrategias de gestión integral de residuos sólidos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A0C0C4-28B0-784C-B61A-FD1866686865}"/>
              </a:ext>
            </a:extLst>
          </p:cNvPr>
          <p:cNvSpPr/>
          <p:nvPr/>
        </p:nvSpPr>
        <p:spPr>
          <a:xfrm>
            <a:off x="5948722" y="3566602"/>
            <a:ext cx="2636177" cy="827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Propender a la articulación de  las entidades competentes en materia de  estratificación en zonas rurales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C05B6B6-5DCA-F643-BF28-AB6D3BA50D72}"/>
              </a:ext>
            </a:extLst>
          </p:cNvPr>
          <p:cNvSpPr/>
          <p:nvPr/>
        </p:nvSpPr>
        <p:spPr>
          <a:xfrm>
            <a:off x="8856769" y="3585107"/>
            <a:ext cx="3082646" cy="8279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la cobertura de las actividades complementarias a la recolección y transporte que componen la prestación del servicio público de aseo en las áreas rurales donde se considere viable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3DB2A51-B6DB-7A41-BA9C-745483949BED}"/>
              </a:ext>
            </a:extLst>
          </p:cNvPr>
          <p:cNvSpPr/>
          <p:nvPr/>
        </p:nvSpPr>
        <p:spPr>
          <a:xfrm>
            <a:off x="1206600" y="1758495"/>
            <a:ext cx="3233089" cy="7196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Implementación de alternativas diferenciales para la gestión de residuos en zonas donde no sea viable técnicamente la prestación del servicio público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9F91E7E-61B0-2D41-8532-FB68D16A9AC0}"/>
              </a:ext>
            </a:extLst>
          </p:cNvPr>
          <p:cNvSpPr/>
          <p:nvPr/>
        </p:nvSpPr>
        <p:spPr>
          <a:xfrm>
            <a:off x="680470" y="628772"/>
            <a:ext cx="1409251" cy="668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de la ruralidad mediante servicio público de aseo  y esquemas diferenciales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4E3EA03-4471-A640-80BE-B558B076B620}"/>
              </a:ext>
            </a:extLst>
          </p:cNvPr>
          <p:cNvSpPr/>
          <p:nvPr/>
        </p:nvSpPr>
        <p:spPr>
          <a:xfrm>
            <a:off x="2248453" y="581946"/>
            <a:ext cx="1993814" cy="8849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Disminución de los impactos ambientales negativos por prácticas inadecuadas de manejo de residuos: quema, enterramiento, y arrojo de cuerpos de agua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5D579A9-C67C-DA4E-9F3C-5AD94E9D5D04}"/>
              </a:ext>
            </a:extLst>
          </p:cNvPr>
          <p:cNvSpPr/>
          <p:nvPr/>
        </p:nvSpPr>
        <p:spPr>
          <a:xfrm>
            <a:off x="4696522" y="1720602"/>
            <a:ext cx="3350602" cy="7014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Disminución de  las reclamaciones por la facturación del servicio en la ruralidad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385EA48-EB9D-3942-91CA-50A060D5130F}"/>
              </a:ext>
            </a:extLst>
          </p:cNvPr>
          <p:cNvSpPr/>
          <p:nvPr/>
        </p:nvSpPr>
        <p:spPr>
          <a:xfrm>
            <a:off x="4559925" y="830901"/>
            <a:ext cx="1931389" cy="658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Satisfacción con el servicio prestado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B4558DA-1B26-2847-B77C-B983A4EE50F9}"/>
              </a:ext>
            </a:extLst>
          </p:cNvPr>
          <p:cNvSpPr/>
          <p:nvPr/>
        </p:nvSpPr>
        <p:spPr>
          <a:xfrm>
            <a:off x="6994505" y="787076"/>
            <a:ext cx="2171862" cy="7002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 los niveles de recaudo del servicio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BDF1B90-F754-E24B-BA2F-5F6F61FCFD4D}"/>
              </a:ext>
            </a:extLst>
          </p:cNvPr>
          <p:cNvSpPr/>
          <p:nvPr/>
        </p:nvSpPr>
        <p:spPr>
          <a:xfrm>
            <a:off x="8596770" y="1729904"/>
            <a:ext cx="3211236" cy="7086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Prestación de actividades complementarias a la R Y T en las áreas donde se determine su viabilidad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1F57D95-CFF3-CA4E-BC49-04E28F76C58D}"/>
              </a:ext>
            </a:extLst>
          </p:cNvPr>
          <p:cNvSpPr/>
          <p:nvPr/>
        </p:nvSpPr>
        <p:spPr>
          <a:xfrm>
            <a:off x="9279117" y="712866"/>
            <a:ext cx="2528889" cy="805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Percepción  positiva en la prestación del servicio público de aseo en las áreas rurales como medida de saneamiento básico que mejora las condiciones de vida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C4070B9-3C17-724B-A24C-A34002D4CB21}"/>
              </a:ext>
            </a:extLst>
          </p:cNvPr>
          <p:cNvSpPr/>
          <p:nvPr/>
        </p:nvSpPr>
        <p:spPr>
          <a:xfrm>
            <a:off x="808220" y="4257412"/>
            <a:ext cx="1440148" cy="1551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 infomación relacionada con la cantidad y tipo de residuos, individuos árboreos, metros cuadrado de césped, kilometros objeto de barrido y demás variables que influyen en la gestión integral de r.s</a:t>
            </a:r>
          </a:p>
          <a:p>
            <a:pPr algn="ctr"/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C4070B9-3C17-724B-A24C-A34002D4CB21}"/>
              </a:ext>
            </a:extLst>
          </p:cNvPr>
          <p:cNvSpPr/>
          <p:nvPr/>
        </p:nvSpPr>
        <p:spPr>
          <a:xfrm>
            <a:off x="2406163" y="4472611"/>
            <a:ext cx="1482608" cy="1214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Garantizar cobertura en la gestión de residuos sólidos especiales, mezclados   y otros que no se gestionan a través  del servicio público de aseo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C4070B9-3C17-724B-A24C-A34002D4CB21}"/>
              </a:ext>
            </a:extLst>
          </p:cNvPr>
          <p:cNvSpPr/>
          <p:nvPr/>
        </p:nvSpPr>
        <p:spPr>
          <a:xfrm>
            <a:off x="4439689" y="4506914"/>
            <a:ext cx="1397316" cy="1052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 alternativas para el aprovechamiento </a:t>
            </a:r>
            <a:r>
              <a:rPr lang="es-CO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situ </a:t>
            </a: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residuos producidos en área rural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C4070B9-3C17-724B-A24C-A34002D4CB21}"/>
              </a:ext>
            </a:extLst>
          </p:cNvPr>
          <p:cNvSpPr/>
          <p:nvPr/>
        </p:nvSpPr>
        <p:spPr>
          <a:xfrm>
            <a:off x="9628545" y="4653527"/>
            <a:ext cx="1773818" cy="617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Atender las zonas rurales de acuerdo con las caracteristicas particulares de cada una</a:t>
            </a:r>
          </a:p>
        </p:txBody>
      </p:sp>
      <p:cxnSp>
        <p:nvCxnSpPr>
          <p:cNvPr id="26" name="Conector angular 25"/>
          <p:cNvCxnSpPr>
            <a:stCxn id="3" idx="0"/>
            <a:endCxn id="8" idx="2"/>
          </p:cNvCxnSpPr>
          <p:nvPr/>
        </p:nvCxnSpPr>
        <p:spPr>
          <a:xfrm rot="16200000" flipV="1">
            <a:off x="4384337" y="916933"/>
            <a:ext cx="277436" cy="33998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3" idx="0"/>
            <a:endCxn id="14" idx="2"/>
          </p:cNvCxnSpPr>
          <p:nvPr/>
        </p:nvCxnSpPr>
        <p:spPr>
          <a:xfrm rot="5400000" flipH="1" flipV="1">
            <a:off x="8054154" y="607327"/>
            <a:ext cx="317044" cy="39794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stCxn id="3" idx="0"/>
          </p:cNvCxnSpPr>
          <p:nvPr/>
        </p:nvCxnSpPr>
        <p:spPr>
          <a:xfrm flipV="1">
            <a:off x="6222964" y="2378758"/>
            <a:ext cx="14905" cy="37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r 41"/>
          <p:cNvCxnSpPr>
            <a:stCxn id="8" idx="0"/>
            <a:endCxn id="9" idx="2"/>
          </p:cNvCxnSpPr>
          <p:nvPr/>
        </p:nvCxnSpPr>
        <p:spPr>
          <a:xfrm rot="16200000" flipV="1">
            <a:off x="1873424" y="808773"/>
            <a:ext cx="461395" cy="14380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r 43"/>
          <p:cNvCxnSpPr>
            <a:stCxn id="8" idx="0"/>
            <a:endCxn id="10" idx="2"/>
          </p:cNvCxnSpPr>
          <p:nvPr/>
        </p:nvCxnSpPr>
        <p:spPr>
          <a:xfrm rot="5400000" flipH="1" flipV="1">
            <a:off x="2888451" y="1401587"/>
            <a:ext cx="291602" cy="4222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>
            <a:stCxn id="11" idx="0"/>
            <a:endCxn id="12" idx="2"/>
          </p:cNvCxnSpPr>
          <p:nvPr/>
        </p:nvCxnSpPr>
        <p:spPr>
          <a:xfrm rot="16200000" flipV="1">
            <a:off x="5832950" y="1181728"/>
            <a:ext cx="231545" cy="8462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>
            <a:stCxn id="11" idx="0"/>
            <a:endCxn id="13" idx="2"/>
          </p:cNvCxnSpPr>
          <p:nvPr/>
        </p:nvCxnSpPr>
        <p:spPr>
          <a:xfrm rot="5400000" flipH="1" flipV="1">
            <a:off x="7109507" y="749674"/>
            <a:ext cx="233244" cy="17086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stCxn id="14" idx="0"/>
          </p:cNvCxnSpPr>
          <p:nvPr/>
        </p:nvCxnSpPr>
        <p:spPr>
          <a:xfrm flipV="1">
            <a:off x="10202388" y="1236008"/>
            <a:ext cx="0" cy="493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stCxn id="5" idx="0"/>
            <a:endCxn id="3" idx="2"/>
          </p:cNvCxnSpPr>
          <p:nvPr/>
        </p:nvCxnSpPr>
        <p:spPr>
          <a:xfrm rot="5400000" flipH="1" flipV="1">
            <a:off x="4731073" y="1856894"/>
            <a:ext cx="139690" cy="284409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stCxn id="6" idx="0"/>
            <a:endCxn id="3" idx="2"/>
          </p:cNvCxnSpPr>
          <p:nvPr/>
        </p:nvCxnSpPr>
        <p:spPr>
          <a:xfrm rot="16200000" flipV="1">
            <a:off x="6566134" y="2865924"/>
            <a:ext cx="357508" cy="1043847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angular 60"/>
          <p:cNvCxnSpPr>
            <a:stCxn id="7" idx="0"/>
            <a:endCxn id="3" idx="2"/>
          </p:cNvCxnSpPr>
          <p:nvPr/>
        </p:nvCxnSpPr>
        <p:spPr>
          <a:xfrm rot="16200000" flipV="1">
            <a:off x="8122522" y="1309537"/>
            <a:ext cx="376013" cy="417512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cxnSpLocks/>
            <a:stCxn id="17" idx="0"/>
            <a:endCxn id="5" idx="2"/>
          </p:cNvCxnSpPr>
          <p:nvPr/>
        </p:nvCxnSpPr>
        <p:spPr>
          <a:xfrm rot="5400000" flipH="1" flipV="1">
            <a:off x="2357263" y="3235803"/>
            <a:ext cx="192640" cy="1850579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angular 66"/>
          <p:cNvCxnSpPr>
            <a:stCxn id="18" idx="0"/>
            <a:endCxn id="5" idx="2"/>
          </p:cNvCxnSpPr>
          <p:nvPr/>
        </p:nvCxnSpPr>
        <p:spPr>
          <a:xfrm rot="5400000" flipH="1" flipV="1">
            <a:off x="3059251" y="4152989"/>
            <a:ext cx="407839" cy="23140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>
            <a:stCxn id="19" idx="0"/>
            <a:endCxn id="5" idx="2"/>
          </p:cNvCxnSpPr>
          <p:nvPr/>
        </p:nvCxnSpPr>
        <p:spPr>
          <a:xfrm rot="16200000" flipV="1">
            <a:off x="4037539" y="3406106"/>
            <a:ext cx="442142" cy="175947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232039" y="4661500"/>
            <a:ext cx="621327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FEB67981-C8ED-4DC8-9031-6A5D98B57942}"/>
              </a:ext>
            </a:extLst>
          </p:cNvPr>
          <p:cNvSpPr txBox="1"/>
          <p:nvPr/>
        </p:nvSpPr>
        <p:spPr>
          <a:xfrm rot="16200000">
            <a:off x="206703" y="1952860"/>
            <a:ext cx="672000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6C8E0EB3-F6E3-E44D-A2A4-A0BE387CA4AD}"/>
              </a:ext>
            </a:extLst>
          </p:cNvPr>
          <p:cNvSpPr/>
          <p:nvPr/>
        </p:nvSpPr>
        <p:spPr>
          <a:xfrm>
            <a:off x="3278239" y="5918364"/>
            <a:ext cx="1860107" cy="799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 un piloto de manejo integral de residuos provenientes de las zonas rurales</a:t>
            </a:r>
          </a:p>
        </p:txBody>
      </p:sp>
      <p:cxnSp>
        <p:nvCxnSpPr>
          <p:cNvPr id="27" name="Conector angular 26">
            <a:extLst>
              <a:ext uri="{FF2B5EF4-FFF2-40B4-BE49-F238E27FC236}">
                <a16:creationId xmlns:a16="http://schemas.microsoft.com/office/drawing/2014/main" id="{69C91D77-28F5-9346-81F4-853C820909D3}"/>
              </a:ext>
            </a:extLst>
          </p:cNvPr>
          <p:cNvCxnSpPr>
            <a:cxnSpLocks/>
            <a:stCxn id="43" idx="0"/>
            <a:endCxn id="18" idx="2"/>
          </p:cNvCxnSpPr>
          <p:nvPr/>
        </p:nvCxnSpPr>
        <p:spPr>
          <a:xfrm rot="16200000" flipV="1">
            <a:off x="3562279" y="5272350"/>
            <a:ext cx="231203" cy="10608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5A082AF-F670-4A4E-A5DA-98CB5698D7BE}"/>
              </a:ext>
            </a:extLst>
          </p:cNvPr>
          <p:cNvSpPr/>
          <p:nvPr/>
        </p:nvSpPr>
        <p:spPr>
          <a:xfrm>
            <a:off x="6642142" y="5128079"/>
            <a:ext cx="1482608" cy="8774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Presentar documento técnico que evidencie las necesidades del servicio en áreas rurales relacionadas con estratificación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E2041E17-5979-244C-B403-A48AA689639E}"/>
              </a:ext>
            </a:extLst>
          </p:cNvPr>
          <p:cNvSpPr/>
          <p:nvPr/>
        </p:nvSpPr>
        <p:spPr>
          <a:xfrm>
            <a:off x="9808607" y="5637768"/>
            <a:ext cx="1482608" cy="1046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los requerimientos de actividades complementarias a la recolección y transporte en las zonas rurales que sean viabilizadas.</a:t>
            </a:r>
          </a:p>
        </p:txBody>
      </p:sp>
      <p:cxnSp>
        <p:nvCxnSpPr>
          <p:cNvPr id="45" name="Conector angular 44">
            <a:extLst>
              <a:ext uri="{FF2B5EF4-FFF2-40B4-BE49-F238E27FC236}">
                <a16:creationId xmlns:a16="http://schemas.microsoft.com/office/drawing/2014/main" id="{F9E29FB6-525C-8E40-B471-7F9A08698C88}"/>
              </a:ext>
            </a:extLst>
          </p:cNvPr>
          <p:cNvCxnSpPr>
            <a:stCxn id="57" idx="0"/>
            <a:endCxn id="21" idx="2"/>
          </p:cNvCxnSpPr>
          <p:nvPr/>
        </p:nvCxnSpPr>
        <p:spPr>
          <a:xfrm rot="16200000" flipV="1">
            <a:off x="10349480" y="5437336"/>
            <a:ext cx="366406" cy="344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Conector angular 29">
            <a:extLst>
              <a:ext uri="{FF2B5EF4-FFF2-40B4-BE49-F238E27FC236}">
                <a16:creationId xmlns:a16="http://schemas.microsoft.com/office/drawing/2014/main" id="{173B3785-F871-4DE4-95DE-CA291EDE4285}"/>
              </a:ext>
            </a:extLst>
          </p:cNvPr>
          <p:cNvCxnSpPr>
            <a:cxnSpLocks/>
            <a:stCxn id="66" idx="0"/>
            <a:endCxn id="17" idx="2"/>
          </p:cNvCxnSpPr>
          <p:nvPr/>
        </p:nvCxnSpPr>
        <p:spPr>
          <a:xfrm rot="16200000" flipV="1">
            <a:off x="1448915" y="5888226"/>
            <a:ext cx="220648" cy="618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6" name="Rectángulo 65">
            <a:extLst>
              <a:ext uri="{FF2B5EF4-FFF2-40B4-BE49-F238E27FC236}">
                <a16:creationId xmlns:a16="http://schemas.microsoft.com/office/drawing/2014/main" id="{211E5690-C2AF-40B6-8ACE-8EC5EEFA4271}"/>
              </a:ext>
            </a:extLst>
          </p:cNvPr>
          <p:cNvSpPr/>
          <p:nvPr/>
        </p:nvSpPr>
        <p:spPr>
          <a:xfrm>
            <a:off x="852979" y="6029495"/>
            <a:ext cx="1474408" cy="6551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Caracterizar los residuos que se producen en las zonas rurales</a:t>
            </a:r>
          </a:p>
        </p:txBody>
      </p:sp>
      <p:cxnSp>
        <p:nvCxnSpPr>
          <p:cNvPr id="16" name="Conector angular 15">
            <a:extLst>
              <a:ext uri="{FF2B5EF4-FFF2-40B4-BE49-F238E27FC236}">
                <a16:creationId xmlns:a16="http://schemas.microsoft.com/office/drawing/2014/main" id="{A267C0FF-0AD7-1B43-8D0D-78808B27F77F}"/>
              </a:ext>
            </a:extLst>
          </p:cNvPr>
          <p:cNvCxnSpPr>
            <a:stCxn id="55" idx="0"/>
            <a:endCxn id="6" idx="2"/>
          </p:cNvCxnSpPr>
          <p:nvPr/>
        </p:nvCxnSpPr>
        <p:spPr>
          <a:xfrm rot="16200000" flipV="1">
            <a:off x="6958368" y="4703000"/>
            <a:ext cx="733523" cy="1166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Conector angular 76"/>
          <p:cNvCxnSpPr>
            <a:stCxn id="43" idx="0"/>
            <a:endCxn id="19" idx="2"/>
          </p:cNvCxnSpPr>
          <p:nvPr/>
        </p:nvCxnSpPr>
        <p:spPr>
          <a:xfrm rot="5400000" flipH="1" flipV="1">
            <a:off x="4493811" y="5273828"/>
            <a:ext cx="359018" cy="9300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Conector angular 97"/>
          <p:cNvCxnSpPr>
            <a:stCxn id="21" idx="0"/>
          </p:cNvCxnSpPr>
          <p:nvPr/>
        </p:nvCxnSpPr>
        <p:spPr>
          <a:xfrm rot="5400000" flipH="1" flipV="1">
            <a:off x="10388207" y="4526280"/>
            <a:ext cx="254494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116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B67BDB-7F2A-4D98-8533-BD65AEA2CE7B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00de6283-117f-4f20-ab61-3a5e75dfe264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28941c1-5078-4b68-9bcc-bfced5fcc88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59D4E51-F467-4D11-B122-03122770B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4EEE6A-92DF-479B-AD6E-F2C94964E788}"/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5585</TotalTime>
  <Words>648</Words>
  <Application>Microsoft Office PowerPoint</Application>
  <PresentationFormat>Panorámica</PresentationFormat>
  <Paragraphs>44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ARBOL DE PROBLEMAS DE RURALIDAD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Alejandro Roa Sabogal</dc:creator>
  <cp:lastModifiedBy>casa</cp:lastModifiedBy>
  <cp:revision>381</cp:revision>
  <dcterms:created xsi:type="dcterms:W3CDTF">2020-01-23T16:45:13Z</dcterms:created>
  <dcterms:modified xsi:type="dcterms:W3CDTF">2020-12-05T22:15:53Z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